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58" r:id="rId5"/>
    <p:sldId id="264" r:id="rId6"/>
    <p:sldId id="274" r:id="rId7"/>
    <p:sldId id="277" r:id="rId8"/>
    <p:sldId id="278" r:id="rId9"/>
    <p:sldId id="279" r:id="rId10"/>
    <p:sldId id="267" r:id="rId11"/>
    <p:sldId id="271" r:id="rId12"/>
    <p:sldId id="272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07426F-1D3C-4471-B5A4-9C867EDA1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6EB8EFD-1A3C-456C-AF37-12D2C1928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23FD31-C296-45DB-9E64-46AEB9954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CDBF-1977-4FB4-AAD6-15D8F9F2182D}" type="datetimeFigureOut">
              <a:rPr lang="it-IT" smtClean="0"/>
              <a:t>17/09/2025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11BF54-CCD3-40D8-B4F6-249FF8706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0666FE-1085-4AA5-9FBC-4B83015AE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B0BF-02EC-46D1-90D8-5A35C2F58D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176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6D4BEB-026E-4448-BE09-C7E14DDC1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D5C6477-6BF1-43D8-94AB-3682DD938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F477E2-D6E0-4CE6-8380-4DAC26529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CDBF-1977-4FB4-AAD6-15D8F9F2182D}" type="datetimeFigureOut">
              <a:rPr lang="it-IT" smtClean="0"/>
              <a:t>17/09/2025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0EC8CA-A316-44E1-B856-90226ED03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77C2A2-68F2-424C-9C6D-30463E758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B0BF-02EC-46D1-90D8-5A35C2F58D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568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6F58199-3438-4236-BEE2-76B6F67F6E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110FFB3-CCB3-4CF7-AA55-978454E46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789249-215F-4754-8325-70645A758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CDBF-1977-4FB4-AAD6-15D8F9F2182D}" type="datetimeFigureOut">
              <a:rPr lang="it-IT" smtClean="0"/>
              <a:t>17/09/2025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09E3AD-5484-4BB4-BCD8-E9C83B952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AAF213-E2E7-4F5A-8473-5659D80B7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B0BF-02EC-46D1-90D8-5A35C2F58D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901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13CCAC-4755-4FE4-8D1E-ABB7B55E9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95B72C-8425-4068-9EF4-A7D7E974A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CBE035-D2CE-40BD-BAEC-0F241B59F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CDBF-1977-4FB4-AAD6-15D8F9F2182D}" type="datetimeFigureOut">
              <a:rPr lang="it-IT" smtClean="0"/>
              <a:t>17/09/2025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43FDB3-47A5-4E5A-A551-59A6B3857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6ADF5F-B382-435D-8D0B-CFF935227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B0BF-02EC-46D1-90D8-5A35C2F58D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26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3A4A25-569C-41C1-A0A1-8D327FEB5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92CBC6E-DC1F-4468-8C1F-04148A976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E2B100-CB64-421F-BA50-F08FC69A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CDBF-1977-4FB4-AAD6-15D8F9F2182D}" type="datetimeFigureOut">
              <a:rPr lang="it-IT" smtClean="0"/>
              <a:t>17/09/2025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77225F-6E09-407C-970B-4C78029F2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54389B-3CC3-45D4-8CE8-670558DB5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B0BF-02EC-46D1-90D8-5A35C2F58D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34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F7D749-0F71-4CD4-B3D2-2594A5308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A7BDF0-C06E-46BE-AF18-EFD92E324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5618820-8AAA-448C-8429-3ED2CE59E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8884A60-98F7-4326-A4B4-84D487F1A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CDBF-1977-4FB4-AAD6-15D8F9F2182D}" type="datetimeFigureOut">
              <a:rPr lang="it-IT" smtClean="0"/>
              <a:t>17/09/2025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2C5B199-0688-41D5-8D02-AE8960A1E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8D7705C-6DC5-43C5-A28C-D4FFE2D21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B0BF-02EC-46D1-90D8-5A35C2F58D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440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DC4DED-2D30-4C6B-AE94-E8A9BF627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CC0C057-10F3-4BC4-A9B3-088026D25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CF936D3-D83F-4D2A-910D-11C7E45E9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D749F00-F07E-40B3-A165-D92ACEA40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33A7484-84BB-40A2-8026-77261069B1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6A2F886-104C-482A-A226-CF40294E9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CDBF-1977-4FB4-AAD6-15D8F9F2182D}" type="datetimeFigureOut">
              <a:rPr lang="it-IT" smtClean="0"/>
              <a:t>17/09/2025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4C6DA1B-9D2C-4927-8843-9FBDC1321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2C60BBC-E88C-4C67-B7A6-73BA628BA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B0BF-02EC-46D1-90D8-5A35C2F58D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1915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F91F8D-74DB-4B08-A35D-4BAD8003B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06C2F74-BB6E-40BF-8155-901C68865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CDBF-1977-4FB4-AAD6-15D8F9F2182D}" type="datetimeFigureOut">
              <a:rPr lang="it-IT" smtClean="0"/>
              <a:t>17/09/2025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A8EFA5E-7AB4-4332-A94B-23C78585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D59D181-2B3C-4B48-87DA-850317021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B0BF-02EC-46D1-90D8-5A35C2F58D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51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0F979C6-363A-45F5-8627-AB3B2670B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CDBF-1977-4FB4-AAD6-15D8F9F2182D}" type="datetimeFigureOut">
              <a:rPr lang="it-IT" smtClean="0"/>
              <a:t>17/09/2025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36169A5-D1E1-47BA-97E7-E3FC1CBFB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66FB24E-18AE-4E69-8240-23A28D4A3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B0BF-02EC-46D1-90D8-5A35C2F58D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1140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27347F-622A-4860-AE46-E6D8DF0EE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116097-7255-4FF1-8509-F38A5564C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6E46F8-4CEE-45D4-BED9-CE87EFCB4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621F6FF-3232-457D-9AEA-AAFB6EEB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CDBF-1977-4FB4-AAD6-15D8F9F2182D}" type="datetimeFigureOut">
              <a:rPr lang="it-IT" smtClean="0"/>
              <a:t>17/09/2025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CDFE974-96FC-4A46-A8FE-7E45370EE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1A208E-F160-432B-98CF-C11843C0E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B0BF-02EC-46D1-90D8-5A35C2F58D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220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E55F7F-458E-435D-82C4-7A91DB1BE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5B063EE-4CA9-4D7F-8CFF-BB03704076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E59B340-A1BA-4133-B6C9-EB1506981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0FAE9D-5BF3-45F3-8EA1-9614CA699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CDBF-1977-4FB4-AAD6-15D8F9F2182D}" type="datetimeFigureOut">
              <a:rPr lang="it-IT" smtClean="0"/>
              <a:t>17/09/2025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D29B521-0F5A-441F-9BF0-FD4F021E7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101D31C-1C85-4E95-9EAD-C0C6E945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B0BF-02EC-46D1-90D8-5A35C2F58D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92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5A9BF79-5B3A-4A93-91B5-4AFB8D670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B861309-339E-4D23-82C3-FF902F23D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2A219D-109F-448D-8678-1F0C7C8B62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6CDBF-1977-4FB4-AAD6-15D8F9F2182D}" type="datetimeFigureOut">
              <a:rPr lang="it-IT" smtClean="0"/>
              <a:t>17/09/2025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C62F63-BA7F-47C4-9B11-7EA1C48A37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ABBF7F-92DE-47C7-A94E-C350A8D16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9B0BF-02EC-46D1-90D8-5A35C2F58D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5639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E41E53-1B17-47C2-BAC5-E1912AEFF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0241"/>
            <a:ext cx="9144000" cy="1329289"/>
          </a:xfrm>
        </p:spPr>
        <p:txBody>
          <a:bodyPr>
            <a:normAutofit/>
          </a:bodyPr>
          <a:lstStyle/>
          <a:p>
            <a:r>
              <a:rPr lang="zh-CN" altLang="it-IT" sz="54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时间词</a:t>
            </a:r>
            <a:endParaRPr lang="it-IT" sz="5400" b="1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A74FF11-8FB8-4712-B76A-6CFA6DA25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74575"/>
            <a:ext cx="9144000" cy="1329290"/>
          </a:xfrm>
        </p:spPr>
        <p:txBody>
          <a:bodyPr/>
          <a:lstStyle/>
          <a:p>
            <a:pPr marL="342900" indent="-342900" algn="l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 时点时间词</a:t>
            </a:r>
            <a:endParaRPr lang="it-IT" dirty="0"/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BE03DB7C-0D63-4CC4-9319-951E0657501D}"/>
              </a:ext>
            </a:extLst>
          </p:cNvPr>
          <p:cNvSpPr txBox="1">
            <a:spLocks/>
          </p:cNvSpPr>
          <p:nvPr/>
        </p:nvSpPr>
        <p:spPr>
          <a:xfrm>
            <a:off x="1524000" y="3471172"/>
            <a:ext cx="9144000" cy="1458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 时段时间词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9191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6A74FF11-8FB8-4712-B76A-6CFA6DA25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143" y="985147"/>
            <a:ext cx="11451771" cy="551014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zh-CN" altLang="it-IT" sz="4600" b="1" dirty="0">
                <a:latin typeface="KaiTi" panose="02010609060101010101" pitchFamily="49" charset="-122"/>
                <a:ea typeface="KaiTi" panose="02010609060101010101" pitchFamily="49" charset="-122"/>
              </a:rPr>
              <a:t>时量补语除了表示动作持续的时间，还表示动作从开始或完成到说话时</a:t>
            </a:r>
            <a:r>
              <a:rPr lang="it-IT" altLang="zh-CN" sz="4600" b="1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CN" altLang="it-IT" sz="4600" b="1" dirty="0">
                <a:latin typeface="KaiTi" panose="02010609060101010101" pitchFamily="49" charset="-122"/>
                <a:ea typeface="KaiTi" panose="02010609060101010101" pitchFamily="49" charset="-122"/>
              </a:rPr>
              <a:t>或提到的某一时间）已经很长时间了，这类带时量补语的动词，一种是不能持续的动词，如：认识、毕业、结婚、来等；一种是带结果补语或趋向补语的动词。比如：</a:t>
            </a:r>
            <a:endParaRPr lang="it-IT" altLang="zh-CN" sz="4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742950" indent="-742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zh-CN" altLang="it-IT" sz="4600" b="1" dirty="0">
                <a:latin typeface="KaiTi" panose="02010609060101010101" pitchFamily="49" charset="-122"/>
                <a:ea typeface="KaiTi" panose="02010609060101010101" pitchFamily="49" charset="-122"/>
              </a:rPr>
              <a:t>小王大学毕业三年了。</a:t>
            </a:r>
            <a:r>
              <a:rPr lang="it-IT" altLang="zh-CN" sz="4600" b="1" dirty="0">
                <a:ea typeface="KaiTi" panose="02010609060101010101" pitchFamily="49" charset="-122"/>
              </a:rPr>
              <a:t>Xiao </a:t>
            </a:r>
            <a:r>
              <a:rPr lang="it-IT" altLang="zh-CN" sz="4600" b="1" dirty="0" err="1">
                <a:ea typeface="KaiTi" panose="02010609060101010101" pitchFamily="49" charset="-122"/>
              </a:rPr>
              <a:t>Wang</a:t>
            </a:r>
            <a:r>
              <a:rPr lang="it-IT" altLang="zh-CN" sz="4600" b="1" dirty="0">
                <a:ea typeface="KaiTi" panose="02010609060101010101" pitchFamily="49" charset="-122"/>
              </a:rPr>
              <a:t> è laureato da tre anni.</a:t>
            </a:r>
          </a:p>
          <a:p>
            <a:pPr marL="742950" indent="-742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zh-CN" altLang="it-IT" sz="4600" b="1" dirty="0">
                <a:latin typeface="KaiTi" panose="02010609060101010101" pitchFamily="49" charset="-122"/>
                <a:ea typeface="KaiTi" panose="02010609060101010101" pitchFamily="49" charset="-122"/>
              </a:rPr>
              <a:t>他来北京十年了。</a:t>
            </a:r>
            <a:r>
              <a:rPr lang="it-IT" altLang="zh-CN" sz="4600" b="1" dirty="0">
                <a:ea typeface="KaiTi" panose="02010609060101010101" pitchFamily="49" charset="-122"/>
              </a:rPr>
              <a:t>Sta in Cina da dieci anni.</a:t>
            </a:r>
          </a:p>
          <a:p>
            <a:pPr marL="742950" indent="-742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zh-CN" altLang="it-IT" sz="4600" b="1" dirty="0">
                <a:ea typeface="KaiTi" panose="02010609060101010101" pitchFamily="49" charset="-122"/>
              </a:rPr>
              <a:t>他从中国回来三个月了。</a:t>
            </a:r>
            <a:r>
              <a:rPr lang="it-IT" altLang="zh-CN" sz="4600" b="1" dirty="0">
                <a:ea typeface="KaiTi" panose="02010609060101010101" pitchFamily="49" charset="-122"/>
              </a:rPr>
              <a:t>È tornato dalla Cina da tre mesi.</a:t>
            </a:r>
          </a:p>
          <a:p>
            <a:pPr marL="742950" indent="-742950" algn="l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zh-CN" altLang="it-IT" sz="4600" b="1" dirty="0">
                <a:ea typeface="KaiTi" panose="02010609060101010101" pitchFamily="49" charset="-122"/>
              </a:rPr>
              <a:t>那座楼已经拆掉四年了。</a:t>
            </a:r>
            <a:r>
              <a:rPr lang="it-IT" altLang="zh-CN" sz="4600" b="1" dirty="0">
                <a:ea typeface="KaiTi" panose="02010609060101010101" pitchFamily="49" charset="-122"/>
              </a:rPr>
              <a:t>Sono passati quattro anni da quando quel palazzo è stato demolito.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165CBBCC-4DF3-BB0F-53BF-357E0F9C68DA}"/>
              </a:ext>
            </a:extLst>
          </p:cNvPr>
          <p:cNvSpPr txBox="1">
            <a:spLocks/>
          </p:cNvSpPr>
          <p:nvPr/>
        </p:nvSpPr>
        <p:spPr>
          <a:xfrm>
            <a:off x="272143" y="66675"/>
            <a:ext cx="11157857" cy="9184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it-IT" sz="40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注意：</a:t>
            </a:r>
            <a:endParaRPr lang="it-IT" sz="4000" b="1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11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E41E53-1B17-47C2-BAC5-E1912AEFF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333" y="320372"/>
            <a:ext cx="11792618" cy="683694"/>
          </a:xfrm>
        </p:spPr>
        <p:txBody>
          <a:bodyPr>
            <a:normAutofit/>
          </a:bodyPr>
          <a:lstStyle/>
          <a:p>
            <a:pPr algn="l"/>
            <a:r>
              <a:rPr lang="it-IT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4.1 </a:t>
            </a: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带这类时量补语的句子的特点：</a:t>
            </a:r>
            <a:endParaRPr lang="it-IT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A74FF11-8FB8-4712-B76A-6CFA6DA25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333" y="1133096"/>
            <a:ext cx="11817068" cy="5104417"/>
          </a:xfrm>
        </p:spPr>
        <p:txBody>
          <a:bodyPr>
            <a:normAutofit fontScale="85000" lnSpcReduction="10000"/>
          </a:bodyPr>
          <a:lstStyle/>
          <a:p>
            <a:pPr marL="742950" indent="-742950" algn="l">
              <a:lnSpc>
                <a:spcPct val="15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谓语动词与宾语之间不能用动态助词“了”和“过”，且不重复谓语动词；比较下列句子：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it-IT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我结婚五年了。（结婚：不可持续的动词）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it-IT" altLang="zh-CN" sz="4000" b="1" dirty="0">
                <a:ea typeface="KaiTi" panose="02010609060101010101" pitchFamily="49" charset="-122"/>
              </a:rPr>
              <a:t>          sono sposata da cinque anni.</a:t>
            </a:r>
            <a:r>
              <a:rPr lang="zh-CN" altLang="it-IT" sz="4000" b="1" dirty="0">
                <a:ea typeface="KaiTi" panose="02010609060101010101" pitchFamily="49" charset="-122"/>
              </a:rPr>
              <a:t>                         </a:t>
            </a:r>
            <a:endParaRPr lang="it-IT" altLang="zh-CN" sz="4000" b="1" dirty="0"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it-IT" altLang="zh-CN" sz="4000" b="1" dirty="0">
                <a:ea typeface="KaiTi" panose="02010609060101010101" pitchFamily="49" charset="-122"/>
              </a:rPr>
              <a:t>【</a:t>
            </a:r>
            <a:r>
              <a:rPr lang="zh-CN" altLang="it-IT" sz="4000" b="1" dirty="0">
                <a:ea typeface="KaiTi" panose="02010609060101010101" pitchFamily="49" charset="-122"/>
              </a:rPr>
              <a:t>比较</a:t>
            </a:r>
            <a:r>
              <a:rPr lang="it-IT" altLang="zh-CN" sz="4000" b="1" dirty="0">
                <a:ea typeface="KaiTi" panose="02010609060101010101" pitchFamily="49" charset="-122"/>
              </a:rPr>
              <a:t>】</a:t>
            </a:r>
            <a:r>
              <a:rPr lang="zh-CN" altLang="it-IT" sz="4000" b="1" dirty="0">
                <a:ea typeface="KaiTi" panose="02010609060101010101" pitchFamily="49" charset="-122"/>
              </a:rPr>
              <a:t>：</a:t>
            </a:r>
            <a:endParaRPr lang="it-IT" altLang="zh-CN" sz="4000" b="1" dirty="0"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it-IT" altLang="zh-CN" sz="4000" b="1" dirty="0">
                <a:ea typeface="KaiTi" panose="02010609060101010101" pitchFamily="49" charset="-122"/>
              </a:rPr>
              <a:t>	</a:t>
            </a:r>
            <a:r>
              <a:rPr lang="zh-CN" altLang="it-IT" sz="4000" b="1" dirty="0">
                <a:ea typeface="KaiTi" panose="02010609060101010101" pitchFamily="49" charset="-122"/>
              </a:rPr>
              <a:t>他学习汉语学习了两个小时。（学习：可持续的动词）</a:t>
            </a:r>
            <a:endParaRPr lang="it-IT" altLang="zh-CN" sz="4000" b="1" dirty="0"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it-IT" altLang="zh-CN" sz="4000" b="1" dirty="0">
                <a:ea typeface="KaiTi" panose="02010609060101010101" pitchFamily="49" charset="-122"/>
              </a:rPr>
              <a:t>	Lei ha studiato il cinese per due ore.	</a:t>
            </a:r>
          </a:p>
        </p:txBody>
      </p:sp>
    </p:spTree>
    <p:extLst>
      <p:ext uri="{BB962C8B-B14F-4D97-AF65-F5344CB8AC3E}">
        <p14:creationId xmlns:p14="http://schemas.microsoft.com/office/powerpoint/2010/main" val="151529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E41E53-1B17-47C2-BAC5-E1912AEFF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296" y="225731"/>
            <a:ext cx="11332564" cy="918472"/>
          </a:xfrm>
        </p:spPr>
        <p:txBody>
          <a:bodyPr>
            <a:normAutofit/>
          </a:bodyPr>
          <a:lstStyle/>
          <a:p>
            <a:pPr algn="l"/>
            <a:r>
              <a:rPr lang="it-IT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4.1 </a:t>
            </a: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带这类时量补语的句子的特点：</a:t>
            </a:r>
            <a:endParaRPr lang="it-IT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A74FF11-8FB8-4712-B76A-6CFA6DA25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296" y="1279181"/>
            <a:ext cx="11619407" cy="4705388"/>
          </a:xfrm>
        </p:spPr>
        <p:txBody>
          <a:bodyPr>
            <a:normAutofit fontScale="92500"/>
          </a:bodyPr>
          <a:lstStyle/>
          <a:p>
            <a:pPr marL="742950" indent="-742950" algn="l">
              <a:lnSpc>
                <a:spcPct val="150000"/>
              </a:lnSpc>
              <a:buFont typeface="+mj-lt"/>
              <a:buAutoNum type="alphaLcParenR" startAt="2"/>
            </a:pPr>
            <a:r>
              <a:rPr lang="zh-CN" altLang="it-IT" sz="4000" b="1" dirty="0">
                <a:ea typeface="KaiTi" panose="02010609060101010101" pitchFamily="49" charset="-122"/>
              </a:rPr>
              <a:t>否定时一般用“没有</a:t>
            </a:r>
            <a:r>
              <a:rPr lang="it-IT" altLang="zh-CN" sz="4000" b="1" dirty="0">
                <a:ea typeface="KaiTi" panose="02010609060101010101" pitchFamily="49" charset="-122"/>
              </a:rPr>
              <a:t>…</a:t>
            </a:r>
            <a:r>
              <a:rPr lang="zh-CN" altLang="it-IT" sz="4000" b="1" dirty="0">
                <a:ea typeface="KaiTi" panose="02010609060101010101" pitchFamily="49" charset="-122"/>
              </a:rPr>
              <a:t>”</a:t>
            </a:r>
            <a:r>
              <a:rPr lang="it-IT" altLang="zh-CN" sz="4000" b="1" dirty="0">
                <a:ea typeface="KaiTi" panose="02010609060101010101" pitchFamily="49" charset="-122"/>
              </a:rPr>
              <a:t>/</a:t>
            </a:r>
            <a:r>
              <a:rPr lang="zh-CN" altLang="it-IT" sz="4000" b="1" dirty="0">
                <a:ea typeface="KaiTi" panose="02010609060101010101" pitchFamily="49" charset="-122"/>
              </a:rPr>
              <a:t>“不到</a:t>
            </a:r>
            <a:r>
              <a:rPr lang="it-IT" altLang="zh-CN" sz="4000" b="1" dirty="0">
                <a:ea typeface="KaiTi" panose="02010609060101010101" pitchFamily="49" charset="-122"/>
              </a:rPr>
              <a:t>…</a:t>
            </a:r>
            <a:r>
              <a:rPr lang="zh-CN" altLang="it-IT" sz="4000" b="1" dirty="0">
                <a:ea typeface="KaiTi" panose="02010609060101010101" pitchFamily="49" charset="-122"/>
              </a:rPr>
              <a:t>”来否定，而且一般放在时量补语前。比如： </a:t>
            </a:r>
            <a:endParaRPr lang="it-IT" altLang="zh-CN" sz="4000" b="1" dirty="0">
              <a:ea typeface="KaiTi" panose="02010609060101010101" pitchFamily="49" charset="-122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zh-CN" altLang="it-IT" sz="4000" b="1" dirty="0">
                <a:ea typeface="KaiTi" panose="02010609060101010101" pitchFamily="49" charset="-122"/>
              </a:rPr>
              <a:t> </a:t>
            </a:r>
            <a:r>
              <a:rPr lang="it-IT" altLang="zh-CN" sz="4000" b="1" dirty="0">
                <a:ea typeface="KaiTi" panose="02010609060101010101" pitchFamily="49" charset="-122"/>
              </a:rPr>
              <a:t>	</a:t>
            </a:r>
            <a:r>
              <a:rPr lang="zh-CN" altLang="it-IT" sz="4000" b="1" dirty="0">
                <a:ea typeface="KaiTi" panose="02010609060101010101" pitchFamily="49" charset="-122"/>
              </a:rPr>
              <a:t>他认识王军还不到三年。</a:t>
            </a:r>
            <a:endParaRPr lang="it-IT" altLang="zh-CN" sz="4000" b="1" dirty="0">
              <a:ea typeface="KaiTi" panose="02010609060101010101" pitchFamily="49" charset="-122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altLang="zh-CN" sz="4000" b="1" dirty="0">
                <a:ea typeface="KaiTi" panose="02010609060101010101" pitchFamily="49" charset="-122"/>
              </a:rPr>
              <a:t>	Non sono neanche tre anni che lui conosce </a:t>
            </a:r>
            <a:r>
              <a:rPr lang="it-IT" altLang="zh-CN" sz="4000" b="1" dirty="0" err="1">
                <a:ea typeface="KaiTi" panose="02010609060101010101" pitchFamily="49" charset="-122"/>
              </a:rPr>
              <a:t>Wang</a:t>
            </a:r>
            <a:r>
              <a:rPr lang="it-IT" altLang="zh-CN" sz="4000" b="1" dirty="0">
                <a:ea typeface="KaiTi" panose="02010609060101010101" pitchFamily="49" charset="-122"/>
              </a:rPr>
              <a:t> Jun.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zh-CN" altLang="it-IT" sz="4000" b="1" dirty="0">
                <a:ea typeface="KaiTi" panose="02010609060101010101" pitchFamily="49" charset="-122"/>
              </a:rPr>
              <a:t> </a:t>
            </a:r>
            <a:r>
              <a:rPr lang="it-IT" altLang="zh-CN" sz="4000" b="1" dirty="0">
                <a:ea typeface="KaiTi" panose="02010609060101010101" pitchFamily="49" charset="-122"/>
              </a:rPr>
              <a:t>	</a:t>
            </a:r>
            <a:r>
              <a:rPr lang="zh-CN" altLang="it-IT" sz="4000" b="1" dirty="0">
                <a:ea typeface="KaiTi" panose="02010609060101010101" pitchFamily="49" charset="-122"/>
              </a:rPr>
              <a:t>我结婚没有五年。</a:t>
            </a:r>
            <a:endParaRPr lang="it-IT" altLang="zh-CN" sz="4000" b="1" dirty="0">
              <a:ea typeface="KaiTi" panose="02010609060101010101" pitchFamily="49" charset="-122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it-IT" altLang="zh-CN" sz="4000" b="1" dirty="0">
                <a:ea typeface="KaiTi" panose="02010609060101010101" pitchFamily="49" charset="-122"/>
              </a:rPr>
              <a:t>	Sono sposata da meno di cinque anni.</a:t>
            </a:r>
          </a:p>
          <a:p>
            <a:pPr algn="l">
              <a:lnSpc>
                <a:spcPct val="150000"/>
              </a:lnSpc>
            </a:pP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/>
            <a:endParaRPr lang="it-IT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0950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E41E53-1B17-47C2-BAC5-E1912AEFF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3671" y="552520"/>
            <a:ext cx="9634329" cy="918472"/>
          </a:xfrm>
        </p:spPr>
        <p:txBody>
          <a:bodyPr>
            <a:normAutofit/>
          </a:bodyPr>
          <a:lstStyle/>
          <a:p>
            <a:pPr algn="l"/>
            <a:r>
              <a:rPr lang="zh-CN" altLang="it-IT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时点时间词</a:t>
            </a:r>
            <a:endParaRPr lang="it-IT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A74FF11-8FB8-4712-B76A-6CFA6DA25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3671" y="1590260"/>
            <a:ext cx="10469216" cy="4823791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50000"/>
              </a:lnSpc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表示某个特定的时间，是时间里的一个点，回答什么时候的问题。比如：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三点一刻；二月；上午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</a:pPr>
            <a:r>
              <a:rPr lang="it-IT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A</a:t>
            </a: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：什么时候开始学习？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</a:pPr>
            <a:r>
              <a:rPr lang="it-IT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B</a:t>
            </a: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：三点一刻。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</a:pP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/>
            <a:endParaRPr lang="it-IT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065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E41E53-1B17-47C2-BAC5-E1912AEFF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943" y="93662"/>
            <a:ext cx="10654748" cy="918472"/>
          </a:xfrm>
        </p:spPr>
        <p:txBody>
          <a:bodyPr>
            <a:normAutofit/>
          </a:bodyPr>
          <a:lstStyle/>
          <a:p>
            <a:pPr algn="l"/>
            <a:r>
              <a:rPr lang="zh-CN" altLang="it-IT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时点时间词</a:t>
            </a:r>
            <a:endParaRPr lang="it-IT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A74FF11-8FB8-4712-B76A-6CFA6DA25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1" y="1012134"/>
            <a:ext cx="11767456" cy="5588691"/>
          </a:xfrm>
        </p:spPr>
        <p:txBody>
          <a:bodyPr>
            <a:noAutofit/>
          </a:bodyPr>
          <a:lstStyle/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it-IT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作谓语，比如：现在三点一刻。</a:t>
            </a:r>
            <a:endParaRPr lang="it-IT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it-IT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作定语，比如：我看晚上八点的电影。</a:t>
            </a:r>
            <a:endParaRPr lang="it-IT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it-IT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作主语，比如：春天很暖和。</a:t>
            </a:r>
            <a:endParaRPr lang="it-IT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it-IT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作状语，可以在动词前或句首，不在动词后出现。比如：</a:t>
            </a:r>
            <a:endParaRPr lang="it-IT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</a:pPr>
            <a:r>
              <a:rPr lang="it-IT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it-IT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下午两点我去图书馆。</a:t>
            </a:r>
            <a:r>
              <a:rPr lang="it-IT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it-IT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	</a:t>
            </a:r>
            <a:r>
              <a:rPr lang="zh-CN" altLang="it-IT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我下午两点去图书馆。</a:t>
            </a:r>
            <a:endParaRPr lang="it-IT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it-IT" sz="4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331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E41E53-1B17-47C2-BAC5-E1912AEFF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4157" y="260972"/>
            <a:ext cx="9713843" cy="918472"/>
          </a:xfrm>
        </p:spPr>
        <p:txBody>
          <a:bodyPr>
            <a:normAutofit/>
          </a:bodyPr>
          <a:lstStyle/>
          <a:p>
            <a:pPr algn="l"/>
            <a:r>
              <a:rPr lang="zh-CN" altLang="it-IT" sz="4800" b="1" dirty="0">
                <a:latin typeface="KaiTi" panose="02010609060101010101" pitchFamily="49" charset="-122"/>
                <a:ea typeface="KaiTi" panose="02010609060101010101" pitchFamily="49" charset="-122"/>
              </a:rPr>
              <a:t>时段时间词</a:t>
            </a:r>
            <a:endParaRPr lang="it-IT" sz="48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A74FF11-8FB8-4712-B76A-6CFA6DA25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4157" y="1179444"/>
            <a:ext cx="10601739" cy="5417584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50000"/>
              </a:lnSpc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表示时间的长度，不是一个具体的时间点，而是一段时间距离的长短，回答多长时间的问题。比如：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三个小时十五分钟；两个月；一个上午；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</a:pPr>
            <a:r>
              <a:rPr lang="it-IT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A</a:t>
            </a: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：学习多长时间？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</a:pPr>
            <a:r>
              <a:rPr lang="it-IT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B</a:t>
            </a: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：三个小时。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时段时间词可以在动词前出现，也可以在动词后出现。有三种情况：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/>
            <a:endParaRPr lang="it-IT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476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6A74FF11-8FB8-4712-B76A-6CFA6DA25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4136" y="440871"/>
            <a:ext cx="11692328" cy="5422979"/>
          </a:xfrm>
        </p:spPr>
        <p:txBody>
          <a:bodyPr>
            <a:normAutofit lnSpcReduction="10000"/>
          </a:bodyPr>
          <a:lstStyle/>
          <a:p>
            <a:pPr marL="742950" indent="-742950" algn="l">
              <a:lnSpc>
                <a:spcPct val="120000"/>
              </a:lnSpc>
              <a:buFont typeface="+mj-lt"/>
              <a:buAutoNum type="arabicPeriod"/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时段时间词作时间补语，表示动作持续的时间的时候，一定要放在谓语动词之后，而不能放在谓语动词之前。比如：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742950" indent="-742950" algn="l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无宾语时：昨天我学习了两个小时。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742950" indent="-742950" algn="l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有宾语时，一般需重复动词，比如：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it-IT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	  </a:t>
            </a: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他每天听广播听三十分钟。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或者：他每天听三十分钟的广播。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804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E41E53-1B17-47C2-BAC5-E1912AEFF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071" y="386613"/>
            <a:ext cx="11157856" cy="836107"/>
          </a:xfrm>
        </p:spPr>
        <p:txBody>
          <a:bodyPr>
            <a:normAutofit/>
          </a:bodyPr>
          <a:lstStyle/>
          <a:p>
            <a:pPr algn="l"/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动词是</a:t>
            </a:r>
            <a:r>
              <a:rPr lang="zh-CN" altLang="it-IT" sz="40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离合词</a:t>
            </a:r>
            <a:r>
              <a:rPr lang="it-IT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可持续的动词）的情况下：</a:t>
            </a:r>
            <a:endParaRPr lang="it-IT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A74FF11-8FB8-4712-B76A-6CFA6DA25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071" y="1513114"/>
            <a:ext cx="11157856" cy="394063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动词是可持续的离合词，如唱歌、游泳、睡觉等，要将动词和名词分开，例如：</a:t>
            </a:r>
          </a:p>
          <a:p>
            <a:pPr algn="l">
              <a:lnSpc>
                <a:spcPct val="110000"/>
              </a:lnSpc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他睡觉睡了一天。</a:t>
            </a:r>
            <a:r>
              <a:rPr lang="it-IT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/ </a:t>
            </a: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他睡了一天的觉。</a:t>
            </a:r>
          </a:p>
          <a:p>
            <a:pPr algn="l">
              <a:lnSpc>
                <a:spcPct val="110000"/>
              </a:lnSpc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他游泳游了一个下午。</a:t>
            </a:r>
            <a:r>
              <a:rPr lang="it-IT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/ </a:t>
            </a: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他游了一个下午的泳。</a:t>
            </a:r>
          </a:p>
          <a:p>
            <a:pPr algn="l"/>
            <a:endParaRPr lang="it-IT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8192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E41E53-1B17-47C2-BAC5-E1912AEFF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049" y="345006"/>
            <a:ext cx="11497455" cy="2893494"/>
          </a:xfrm>
        </p:spPr>
        <p:txBody>
          <a:bodyPr>
            <a:normAutofit fontScale="90000"/>
          </a:bodyPr>
          <a:lstStyle/>
          <a:p>
            <a:pPr algn="just"/>
            <a:r>
              <a:rPr lang="it-IT" altLang="zh-CN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2.</a:t>
            </a:r>
            <a:r>
              <a:rPr lang="zh-CN" altLang="it-IT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如果表示在某一段时间里，某种情况没有发生已经很长时间了，谓语动词前有否定副词“没”，那么时段词要放在动词前作状语。句子中虽然有“没”，但是可以用语气助词“了”表示数量的变化。例如：</a:t>
            </a:r>
            <a:endParaRPr lang="it-IT" sz="49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A74FF11-8FB8-4712-B76A-6CFA6DA25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4875" y="3429000"/>
            <a:ext cx="11497455" cy="2724150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如：</a:t>
            </a: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zh-CN" altLang="it-IT" sz="4000" b="1" dirty="0">
                <a:ea typeface="KaiTi" panose="02010609060101010101" pitchFamily="49" charset="-122"/>
              </a:rPr>
              <a:t>个月没下雨了。</a:t>
            </a:r>
            <a:r>
              <a:rPr lang="it-IT" altLang="zh-CN" sz="4000" b="1" dirty="0">
                <a:ea typeface="KaiTi" panose="02010609060101010101" pitchFamily="49" charset="-122"/>
              </a:rPr>
              <a:t>Sono tre mesi che non piove.</a:t>
            </a:r>
          </a:p>
          <a:p>
            <a:pPr algn="l">
              <a:lnSpc>
                <a:spcPct val="120000"/>
              </a:lnSpc>
            </a:pPr>
            <a:r>
              <a:rPr lang="zh-CN" altLang="it-IT" sz="4000" b="1" dirty="0">
                <a:ea typeface="KaiTi" panose="02010609060101010101" pitchFamily="49" charset="-122"/>
              </a:rPr>
              <a:t>（有）三个月没下雨了。</a:t>
            </a:r>
            <a:r>
              <a:rPr lang="it-IT" altLang="zh-CN" sz="4000" b="1" dirty="0">
                <a:ea typeface="KaiTi" panose="02010609060101010101" pitchFamily="49" charset="-122"/>
              </a:rPr>
              <a:t>Non piove da tre mesi.</a:t>
            </a:r>
          </a:p>
          <a:p>
            <a:pPr algn="l">
              <a:lnSpc>
                <a:spcPct val="150000"/>
              </a:lnSpc>
            </a:pP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</a:pP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/>
            <a:endParaRPr lang="it-IT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706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E41E53-1B17-47C2-BAC5-E1912AEFF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831" y="329665"/>
            <a:ext cx="11497455" cy="1702869"/>
          </a:xfrm>
        </p:spPr>
        <p:txBody>
          <a:bodyPr>
            <a:normAutofit/>
          </a:bodyPr>
          <a:lstStyle/>
          <a:p>
            <a:pPr algn="just"/>
            <a:r>
              <a:rPr lang="it-IT" altLang="zh-CN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3.</a:t>
            </a:r>
            <a:r>
              <a:rPr lang="zh-CN" altLang="it-IT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当表示动作在某一个固定的时段内进行多少次的时候，时段词放在动词前作状语。例如：</a:t>
            </a:r>
            <a:endParaRPr lang="it-IT" sz="49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A74FF11-8FB8-4712-B76A-6CFA6DA25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107" y="2455344"/>
            <a:ext cx="11497455" cy="2792931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我一个星期回家一次</a:t>
            </a:r>
            <a:r>
              <a:rPr lang="zh-CN" altLang="it-IT" sz="4000" b="1" dirty="0">
                <a:ea typeface="KaiTi" panose="02010609060101010101" pitchFamily="49" charset="-122"/>
              </a:rPr>
              <a:t>。</a:t>
            </a:r>
            <a:endParaRPr lang="it-IT" altLang="zh-CN" sz="4000" b="1" dirty="0">
              <a:ea typeface="KaiTi" panose="02010609060101010101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it-IT" sz="4000" b="1" dirty="0">
                <a:ea typeface="KaiTi" panose="02010609060101010101" pitchFamily="49" charset="-122"/>
              </a:rPr>
              <a:t>我一个星期回一次家。</a:t>
            </a:r>
            <a:endParaRPr lang="it-IT" altLang="zh-CN" sz="4000" b="1" dirty="0">
              <a:ea typeface="KaiTi" panose="02010609060101010101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it-IT" altLang="zh-CN" sz="4000" b="1" dirty="0">
                <a:ea typeface="KaiTi" panose="02010609060101010101" pitchFamily="49" charset="-122"/>
              </a:rPr>
              <a:t>Vado a casa una volta alla settimana.</a:t>
            </a:r>
          </a:p>
          <a:p>
            <a:pPr algn="l">
              <a:lnSpc>
                <a:spcPct val="150000"/>
              </a:lnSpc>
            </a:pP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</a:pP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/>
            <a:endParaRPr lang="it-IT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508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E41E53-1B17-47C2-BAC5-E1912AEFF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831" y="329665"/>
            <a:ext cx="11497455" cy="1702869"/>
          </a:xfrm>
        </p:spPr>
        <p:txBody>
          <a:bodyPr>
            <a:normAutofit/>
          </a:bodyPr>
          <a:lstStyle/>
          <a:p>
            <a:pPr algn="just"/>
            <a:r>
              <a:rPr lang="it-IT" altLang="zh-CN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3.</a:t>
            </a:r>
            <a:r>
              <a:rPr lang="zh-CN" altLang="it-IT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或者当表示动作在某一个固定的时段内完成时，时段词也放在动词前作状语。例如：</a:t>
            </a:r>
            <a:endParaRPr lang="it-IT" sz="49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A74FF11-8FB8-4712-B76A-6CFA6DA25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831" y="2321994"/>
            <a:ext cx="11497455" cy="3316806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20000"/>
              </a:lnSpc>
            </a:pPr>
            <a:r>
              <a:rPr lang="zh-CN" altLang="it-IT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我十分钟之内回来</a:t>
            </a:r>
            <a:r>
              <a:rPr lang="zh-CN" altLang="it-IT" sz="4000" b="1" dirty="0">
                <a:ea typeface="KaiTi" panose="02010609060101010101" pitchFamily="49" charset="-122"/>
              </a:rPr>
              <a:t>。</a:t>
            </a:r>
            <a:endParaRPr lang="it-IT" altLang="zh-CN" sz="4000" b="1" dirty="0">
              <a:ea typeface="KaiTi" panose="02010609060101010101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it-IT" altLang="zh-CN" sz="4000" b="1" dirty="0">
                <a:ea typeface="KaiTi" panose="02010609060101010101" pitchFamily="49" charset="-122"/>
              </a:rPr>
              <a:t>Torno entro dieci minuti.</a:t>
            </a:r>
          </a:p>
          <a:p>
            <a:pPr algn="l">
              <a:lnSpc>
                <a:spcPct val="120000"/>
              </a:lnSpc>
            </a:pPr>
            <a:r>
              <a:rPr lang="zh-CN" altLang="it-IT" sz="4000" b="1" dirty="0">
                <a:ea typeface="KaiTi" panose="02010609060101010101" pitchFamily="49" charset="-122"/>
              </a:rPr>
              <a:t>他一分钟能写五个汉字。</a:t>
            </a:r>
            <a:endParaRPr lang="it-IT" altLang="zh-CN" sz="4000" b="1" dirty="0">
              <a:ea typeface="KaiTi" panose="02010609060101010101" pitchFamily="49" charset="-122"/>
            </a:endParaRPr>
          </a:p>
          <a:p>
            <a:pPr algn="l">
              <a:lnSpc>
                <a:spcPct val="120000"/>
              </a:lnSpc>
            </a:pPr>
            <a:r>
              <a:rPr lang="it-IT" altLang="zh-CN" sz="4000" b="1" dirty="0">
                <a:ea typeface="KaiTi" panose="02010609060101010101" pitchFamily="49" charset="-122"/>
              </a:rPr>
              <a:t>Lui può scrivere cinque caratteri cinesi al minuto.</a:t>
            </a:r>
          </a:p>
          <a:p>
            <a:pPr algn="l">
              <a:lnSpc>
                <a:spcPct val="150000"/>
              </a:lnSpc>
            </a:pP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>
              <a:lnSpc>
                <a:spcPct val="150000"/>
              </a:lnSpc>
            </a:pPr>
            <a:endParaRPr lang="it-IT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l"/>
            <a:endParaRPr lang="it-IT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2817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821</Words>
  <Application>Microsoft Office PowerPoint</Application>
  <PresentationFormat>Widescreen</PresentationFormat>
  <Paragraphs>67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KaiTi</vt:lpstr>
      <vt:lpstr>Arial</vt:lpstr>
      <vt:lpstr>Calibri</vt:lpstr>
      <vt:lpstr>Calibri Light</vt:lpstr>
      <vt:lpstr>Wingdings</vt:lpstr>
      <vt:lpstr>Tema di Office</vt:lpstr>
      <vt:lpstr>时间词</vt:lpstr>
      <vt:lpstr>时点时间词</vt:lpstr>
      <vt:lpstr>时点时间词</vt:lpstr>
      <vt:lpstr>时段时间词</vt:lpstr>
      <vt:lpstr>Presentazione standard di PowerPoint</vt:lpstr>
      <vt:lpstr>动词是离合词(可持续的动词）的情况下：</vt:lpstr>
      <vt:lpstr>2.如果表示在某一段时间里，某种情况没有发生已经很长时间了，谓语动词前有否定副词“没”，那么时段词要放在动词前作状语。句子中虽然有“没”，但是可以用语气助词“了”表示数量的变化。例如：</vt:lpstr>
      <vt:lpstr>3.当表示动作在某一个固定的时段内进行多少次的时候，时段词放在动词前作状语。例如：</vt:lpstr>
      <vt:lpstr>3.或者当表示动作在某一个固定的时段内完成时，时段词也放在动词前作状语。例如：</vt:lpstr>
      <vt:lpstr>Presentazione standard di PowerPoint</vt:lpstr>
      <vt:lpstr>4.1 带这类时量补语的句子的特点：</vt:lpstr>
      <vt:lpstr>4.1 带这类时量补语的句子的特点：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时间表达</dc:title>
  <dc:creator>Xuemei Zhu</dc:creator>
  <cp:lastModifiedBy>ZHU Xuemei</cp:lastModifiedBy>
  <cp:revision>58</cp:revision>
  <dcterms:created xsi:type="dcterms:W3CDTF">2019-08-30T09:17:26Z</dcterms:created>
  <dcterms:modified xsi:type="dcterms:W3CDTF">2025-09-17T10:50:47Z</dcterms:modified>
</cp:coreProperties>
</file>